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/>
    <p:restoredTop sz="94640"/>
  </p:normalViewPr>
  <p:slideViewPr>
    <p:cSldViewPr snapToGrid="0" snapToObjects="1">
      <p:cViewPr varScale="1">
        <p:scale>
          <a:sx n="211" d="100"/>
          <a:sy n="211" d="100"/>
        </p:scale>
        <p:origin x="1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4ABAB-1F3F-C141-8647-A5A2AE857671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CECBC-7A98-D441-B0F3-79468E3DFF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167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4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819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282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5609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527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배달의</a:t>
            </a:r>
            <a:r>
              <a:rPr kumimoji="1" lang="ko-KR" altLang="en-US" dirty="0"/>
              <a:t> 민족이 서비스를 오래 지속하고 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기능이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우선 이번 분석에서는 내용상의 한계가 있기 때문에 </a:t>
            </a:r>
            <a:endParaRPr kumimoji="1" lang="en-US" altLang="ko-KR" dirty="0"/>
          </a:p>
          <a:p>
            <a:r>
              <a:rPr kumimoji="1" lang="ko-KR" altLang="en-US" dirty="0" err="1"/>
              <a:t>대표기능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가지인 배달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배민</a:t>
            </a:r>
            <a:r>
              <a:rPr kumimoji="1" lang="en-US" altLang="ko-KR" dirty="0"/>
              <a:t>1</a:t>
            </a:r>
            <a:r>
              <a:rPr kumimoji="1" lang="ko-KR" altLang="en-US" dirty="0"/>
              <a:t> 을 중심으로 분석하였습니다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4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588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865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135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6616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8098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CECBC-7A98-D441-B0F3-79468E3DFF8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119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3D7C2-6D57-B74D-BE6C-C69B3FE57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317039-610F-D34B-B1A9-F9054B0FC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E57BD-B0B2-ED4E-A931-CA8771B1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8967-4BE6-D94B-8C6A-17024B8D90CA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3C765-AA7D-B64D-BF88-51616CA5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0C7F6-4451-EE4A-AB34-E6EE6759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C8D4E6-DDF4-E841-8B5F-80DDF7B9585C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22279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D7045-2AFF-5F4B-8466-7089B132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0DCCF7-301D-124C-B9C0-FC0E06C7B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A4C78-A891-304E-8DEF-335F12EA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3AF0-82EB-6845-9F92-F1A9DCC1B168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B6FF47-8311-FA41-AE5D-A8169262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55B99-2497-CC45-8BE4-9C2BBFF7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190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1D84BC-93FF-5940-9A23-4E4CF9BAC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8C27DF-FDEC-B643-9EC6-71600D684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92405-4E43-654D-9882-D4100EE5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A97C6-86C9-DA4F-A829-DF90919C0CD7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FBD76C-AC52-E343-ABFE-C685F286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E7D536-F9D4-5F48-AAF1-5596A7796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27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AFE0796-1B4F-9D40-AF25-F8AB86DEDD09}"/>
              </a:ext>
            </a:extLst>
          </p:cNvPr>
          <p:cNvCxnSpPr>
            <a:cxnSpLocks/>
          </p:cNvCxnSpPr>
          <p:nvPr userDrawn="1"/>
        </p:nvCxnSpPr>
        <p:spPr>
          <a:xfrm>
            <a:off x="8692587" y="1030147"/>
            <a:ext cx="266121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0885080E-28C9-CF48-8A0F-39F778A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93922-5DC2-DC47-ADEF-7DF46E946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F2B27-A973-4E4E-9F20-AED9337B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541B-401A-7945-9FB9-AC90806C70B8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F7EC33-E868-F745-BB29-68CCE2BF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753F0-7C34-FF47-A26A-C3479A80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4DD7014-9482-F649-86F7-02F0FAC8CEB7}"/>
              </a:ext>
            </a:extLst>
          </p:cNvPr>
          <p:cNvCxnSpPr>
            <a:cxnSpLocks/>
          </p:cNvCxnSpPr>
          <p:nvPr userDrawn="1"/>
        </p:nvCxnSpPr>
        <p:spPr>
          <a:xfrm>
            <a:off x="925010" y="1018572"/>
            <a:ext cx="796434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DA1B8-F3BF-EB4F-8EA3-9342A990386A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5692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E1B3B-6521-1649-908C-AA611A4D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25E9C5-2F15-494A-BE3C-6F68D8A1A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83042-1FD8-CE47-9465-95743D18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24CC-58BD-3B40-B2C8-BF20C9AAFF07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A3667-F1AB-8F4D-881D-8675F616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BA22C-5AC8-814E-BC5A-496E2D86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9ED45B-C478-8746-87EB-AF2262726331}"/>
              </a:ext>
            </a:extLst>
          </p:cNvPr>
          <p:cNvSpPr/>
          <p:nvPr userDrawn="1"/>
        </p:nvSpPr>
        <p:spPr>
          <a:xfrm>
            <a:off x="10093569" y="67328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>
                <a:latin typeface="+mn-ea"/>
              </a:rPr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12734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C5B10-E313-6640-9863-D2019E39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839E9-CD79-7241-92BC-532340162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5AC15B-A950-9A43-8E65-0C1EFB96F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8EF059-04D3-FD49-95BC-734D5F3C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9C387-1023-2D43-9883-85EC08940823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E1FDCC-D22B-4A40-90F2-B6C9FDC0A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139774-EDBE-DD48-B4C7-5D4B8967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344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86364-4360-0143-8A22-48920C7C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DAED5-4119-DF40-81C4-14C82DD61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2C9A8-912A-C24D-A7E5-EB15607C8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32825C-500D-6B43-A34F-0ED89621E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53838C-1831-3546-8F30-239D9E0B7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F8379C-FC77-2046-8E4E-68301ADF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A424-72CC-FF47-ADE1-BD480CC2E25D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B9E9421-C9A1-7E47-A909-BDFB2702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3C3127-0F81-584F-9A2A-CC9BF6AB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441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0B6D7-039A-4142-86E2-443BB1C1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B0B524-F723-9540-8C66-96EBF0F9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665AA-AC21-1E4C-9AD9-D1CF22B89FB7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EAA6B0-E3B2-A24A-942A-8E90ADD6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A90BA2-4B94-5245-9070-4987FE89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572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AD86D9-C810-2340-815F-3937390E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0CB3-0B18-0749-A530-98732BA0E767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8D86D1-283A-FD44-8473-C7E160F7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FD0084-37F9-AB48-84EC-A70F2374E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249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AC5F6-18F0-C047-8F4B-7D394587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4B67D-2480-B148-9E59-1422EB180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4A2EF4-347B-7441-AE4C-E82C6E2B5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9EEC3C-DCE8-BF47-A70E-7F0B6579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7826-1D55-7643-A758-B103B3AD455E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712A53-84BA-9241-ACAD-E15D89E3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10FB4-A29C-3C4B-A3C8-689FED44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296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B4D44-0CCD-7B4E-88CF-D70784B6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A658A7-71DF-0C47-97FC-8F15CED87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13C0F4-AF9C-3644-B1EE-9D5DEC479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11492C-0338-9946-BAE7-251E20BCA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AB4D0-5BC3-5943-BF84-E4805E98A866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6589D0-5341-4047-9A2A-6F1A1787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EEDD7E-BB2B-2B42-9724-6C4A9C8D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204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A9F7A9-75C7-3642-9100-678ED571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711AD1-43DC-A44F-BF0A-C3E3FF20B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DD105F-689B-5F4D-A521-3E3897152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A810D-0515-664F-AFFF-916E1CF65845}" type="datetime1">
              <a:rPr kumimoji="1" lang="ko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09069-EF0C-CA40-B8B2-73C43A043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BFC465-E093-AF4B-A128-9DBB837DA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5FAFF-66A5-6A46-988E-8DD6CD37C9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671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1395DD-03CA-FF40-B229-0934FB320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33317"/>
            <a:ext cx="7904688" cy="2520522"/>
          </a:xfrm>
        </p:spPr>
        <p:txBody>
          <a:bodyPr>
            <a:normAutofit/>
          </a:bodyPr>
          <a:lstStyle/>
          <a:p>
            <a:pPr algn="r"/>
            <a:br>
              <a:rPr kumimoji="1" lang="en-US" altLang="ko-KR" sz="6600" dirty="0">
                <a:latin typeface="+mn-ea"/>
                <a:ea typeface="+mn-ea"/>
              </a:rPr>
            </a:br>
            <a:r>
              <a:rPr kumimoji="1" lang="en-US" altLang="ko-KR" sz="3600" dirty="0">
                <a:latin typeface="+mn-ea"/>
                <a:ea typeface="+mn-ea"/>
              </a:rPr>
              <a:t>with </a:t>
            </a:r>
            <a:r>
              <a:rPr kumimoji="1" lang="en-US" altLang="ko-KR" sz="3600" dirty="0" err="1">
                <a:latin typeface="+mn-ea"/>
                <a:ea typeface="+mn-ea"/>
              </a:rPr>
              <a:t>Shneiderman’s</a:t>
            </a:r>
            <a:r>
              <a:rPr kumimoji="1" lang="en-US" altLang="ko-KR" sz="3600" dirty="0">
                <a:latin typeface="+mn-ea"/>
                <a:ea typeface="+mn-ea"/>
              </a:rPr>
              <a:t> Golden Rule</a:t>
            </a:r>
            <a:endParaRPr kumimoji="1" lang="ko-Kore-KR" altLang="en-US" sz="6600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09D072-43C7-9043-8691-630EB327C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726781"/>
            <a:ext cx="3946779" cy="1038225"/>
          </a:xfrm>
        </p:spPr>
        <p:txBody>
          <a:bodyPr>
            <a:normAutofit/>
          </a:bodyPr>
          <a:lstStyle/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사용자 인터페이스 </a:t>
            </a:r>
            <a:r>
              <a:rPr kumimoji="1" lang="en-US" altLang="ko-KR" sz="2000" b="1" dirty="0">
                <a:latin typeface="+mn-ea"/>
              </a:rPr>
              <a:t>2021-2</a:t>
            </a:r>
            <a:r>
              <a:rPr kumimoji="1" lang="ko-KR" altLang="en-US" sz="2000" b="1" dirty="0">
                <a:latin typeface="+mn-ea"/>
              </a:rPr>
              <a:t>학기</a:t>
            </a:r>
            <a:endParaRPr kumimoji="1" lang="en-US" altLang="ko-Kore-KR" sz="2000" b="1" dirty="0">
              <a:latin typeface="+mn-ea"/>
            </a:endParaRPr>
          </a:p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컴퓨터 과학과 </a:t>
            </a:r>
            <a:r>
              <a:rPr kumimoji="1" lang="en-US" altLang="ko-Kore-KR" sz="2000" b="1" dirty="0">
                <a:latin typeface="+mn-ea"/>
              </a:rPr>
              <a:t>2</a:t>
            </a:r>
            <a:r>
              <a:rPr kumimoji="1" lang="en-US" altLang="ko-KR" sz="2000" b="1" dirty="0">
                <a:latin typeface="+mn-ea"/>
              </a:rPr>
              <a:t>01710912</a:t>
            </a:r>
            <a:r>
              <a:rPr kumimoji="1" lang="ko-KR" altLang="en-US" sz="2000" b="1" dirty="0">
                <a:latin typeface="+mn-ea"/>
              </a:rPr>
              <a:t> </a:t>
            </a:r>
            <a:endParaRPr kumimoji="1" lang="en-US" altLang="ko-KR" sz="2000" b="1" dirty="0">
              <a:latin typeface="+mn-ea"/>
            </a:endParaRPr>
          </a:p>
          <a:p>
            <a:pPr algn="r">
              <a:lnSpc>
                <a:spcPct val="50000"/>
              </a:lnSpc>
            </a:pPr>
            <a:r>
              <a:rPr kumimoji="1" lang="ko-KR" altLang="en-US" sz="2000" b="1" dirty="0">
                <a:latin typeface="+mn-ea"/>
              </a:rPr>
              <a:t>김지섭</a:t>
            </a:r>
            <a:endParaRPr kumimoji="1" lang="ko-Kore-KR" altLang="en-US" sz="2000" b="1" dirty="0">
              <a:latin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AB1D004A-F61E-5245-84D4-B176216531D5}"/>
              </a:ext>
            </a:extLst>
          </p:cNvPr>
          <p:cNvCxnSpPr/>
          <p:nvPr/>
        </p:nvCxnSpPr>
        <p:spPr>
          <a:xfrm>
            <a:off x="7400924" y="4317946"/>
            <a:ext cx="39437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37E98B-9761-4C4B-B796-AC5CB1C35457}"/>
              </a:ext>
            </a:extLst>
          </p:cNvPr>
          <p:cNvSpPr/>
          <p:nvPr/>
        </p:nvSpPr>
        <p:spPr>
          <a:xfrm>
            <a:off x="10234632" y="67328"/>
            <a:ext cx="1871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ko-Kore-KR" sz="1600" dirty="0"/>
              <a:t>2021-2 HCI </a:t>
            </a:r>
            <a:r>
              <a:rPr kumimoji="1" lang="ko-KR" altLang="en-US" sz="1600" dirty="0">
                <a:latin typeface="+mn-ea"/>
              </a:rPr>
              <a:t>과제 </a:t>
            </a:r>
            <a:r>
              <a:rPr kumimoji="1" lang="en-US" altLang="ko-KR" sz="1600" dirty="0">
                <a:latin typeface="+mn-ea"/>
              </a:rPr>
              <a:t>#2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FF2BDB-D99C-434A-8303-39A1CCC40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504" y="2238486"/>
            <a:ext cx="1914603" cy="20381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A145F2AA-FEA1-704F-BBD6-D81BB218CA46}"/>
              </a:ext>
            </a:extLst>
          </p:cNvPr>
          <p:cNvSpPr txBox="1">
            <a:spLocks/>
          </p:cNvSpPr>
          <p:nvPr/>
        </p:nvSpPr>
        <p:spPr>
          <a:xfrm>
            <a:off x="847347" y="2269187"/>
            <a:ext cx="9810144" cy="1054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5400" b="1" dirty="0">
                <a:latin typeface="+mn-ea"/>
                <a:ea typeface="+mn-ea"/>
              </a:rPr>
              <a:t>배달의 민족 </a:t>
            </a:r>
            <a:r>
              <a:rPr kumimoji="1" lang="en-US" altLang="ko-KR" sz="5400" b="1" dirty="0">
                <a:latin typeface="+mn-ea"/>
                <a:ea typeface="+mn-ea"/>
              </a:rPr>
              <a:t>UI </a:t>
            </a:r>
            <a:r>
              <a:rPr kumimoji="1" lang="ko-KR" altLang="en-US" sz="5400" b="1" dirty="0">
                <a:latin typeface="+mn-ea"/>
                <a:ea typeface="+mn-ea"/>
              </a:rPr>
              <a:t>분석</a:t>
            </a:r>
            <a:endParaRPr kumimoji="1" lang="ko-Kore-KR" altLang="en-US" sz="6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728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9DCB6A3-DAED-C947-9DDA-0E5C2192F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22811"/>
            <a:ext cx="2108200" cy="4584700"/>
          </a:xfrm>
          <a:prstGeom prst="rect">
            <a:avLst/>
          </a:prstGeom>
        </p:spPr>
      </p:pic>
      <p:pic>
        <p:nvPicPr>
          <p:cNvPr id="19" name="그림 18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96A76FE8-0F55-2845-8BD2-D602905DEC4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FEF1981-4E03-694F-9BFA-1B2D48DE9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523" y="1730627"/>
            <a:ext cx="2109576" cy="4572000"/>
          </a:xfrm>
          <a:prstGeom prst="rect">
            <a:avLst/>
          </a:prstGeom>
        </p:spPr>
      </p:pic>
      <p:pic>
        <p:nvPicPr>
          <p:cNvPr id="18" name="그림 17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EE2D589D-68CC-2349-8259-D463FB9986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3461" y="1612724"/>
            <a:ext cx="2401446" cy="4857569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2-7. Shortcuts for users provided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39329B-4EE8-E344-8C9E-94C1FF87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10</a:t>
            </a:fld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610B0-B885-2A43-8CD6-902A716875A8}"/>
              </a:ext>
            </a:extLst>
          </p:cNvPr>
          <p:cNvSpPr txBox="1"/>
          <p:nvPr/>
        </p:nvSpPr>
        <p:spPr>
          <a:xfrm>
            <a:off x="6671632" y="1576606"/>
            <a:ext cx="50009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/>
              <a:t>스마트폰 </a:t>
            </a:r>
            <a:r>
              <a:rPr kumimoji="1" lang="ko-KR" altLang="en-US" sz="1600" dirty="0" err="1"/>
              <a:t>어플이기</a:t>
            </a:r>
            <a:r>
              <a:rPr kumimoji="1" lang="ko-KR" altLang="en-US" sz="1600" dirty="0"/>
              <a:t> 때문에 </a:t>
            </a:r>
            <a:r>
              <a:rPr kumimoji="1" lang="ko-KR" altLang="en-US" sz="1600" b="1" dirty="0"/>
              <a:t>터치</a:t>
            </a:r>
            <a:r>
              <a:rPr kumimoji="1" lang="ko-KR" altLang="en-US" sz="1600" dirty="0"/>
              <a:t>를 기반으로 하는 조작방식을 채택하여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b="1" dirty="0"/>
              <a:t>단축키 등의 기능은 제한적</a:t>
            </a:r>
            <a:endParaRPr kumimoji="1" lang="en-US" altLang="ko-KR" sz="1600" b="1" dirty="0"/>
          </a:p>
          <a:p>
            <a:r>
              <a:rPr kumimoji="1" lang="ko-KR" altLang="en-US" sz="1600" dirty="0"/>
              <a:t>이지만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이전에 입력하거나 사용했던 기능을 기억하여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불필요하게 반복하지 않도록 구성 되어있다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D5D2B6-1816-CB45-911F-4CC31342416F}"/>
              </a:ext>
            </a:extLst>
          </p:cNvPr>
          <p:cNvSpPr/>
          <p:nvPr/>
        </p:nvSpPr>
        <p:spPr>
          <a:xfrm>
            <a:off x="1477948" y="3429000"/>
            <a:ext cx="2086808" cy="2865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0A66F0-63C4-0346-A269-3AFDCDF0395B}"/>
              </a:ext>
            </a:extLst>
          </p:cNvPr>
          <p:cNvSpPr/>
          <p:nvPr/>
        </p:nvSpPr>
        <p:spPr>
          <a:xfrm>
            <a:off x="4056624" y="3034323"/>
            <a:ext cx="1414145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59E14-B951-484C-84D2-FEB8FE0443D7}"/>
              </a:ext>
            </a:extLst>
          </p:cNvPr>
          <p:cNvSpPr txBox="1"/>
          <p:nvPr/>
        </p:nvSpPr>
        <p:spPr>
          <a:xfrm>
            <a:off x="6390115" y="2866941"/>
            <a:ext cx="5362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한번 배달을 진행했던 주소를 기억하여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이후 주소 </a:t>
            </a:r>
            <a:r>
              <a:rPr kumimoji="1" lang="ko-KR" altLang="en-US" dirty="0" err="1"/>
              <a:t>설정시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불필요한 입력</a:t>
            </a:r>
            <a:r>
              <a:rPr kumimoji="1" lang="ko-KR" altLang="en-US" dirty="0"/>
              <a:t>을 하지 않아도 된다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가게를 </a:t>
            </a:r>
            <a:r>
              <a:rPr kumimoji="1" lang="ko-KR" altLang="en-US" b="1" dirty="0" err="1"/>
              <a:t>찜</a:t>
            </a:r>
            <a:r>
              <a:rPr kumimoji="1" lang="ko-KR" altLang="en-US" dirty="0" err="1"/>
              <a:t>하거나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이전에 주문했던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일반적인 경로로 찾지 않고 찜</a:t>
            </a:r>
            <a:r>
              <a:rPr kumimoji="1" lang="en-US" altLang="ko-KR" dirty="0"/>
              <a:t>/</a:t>
            </a:r>
            <a:r>
              <a:rPr kumimoji="1" lang="ko-KR" altLang="en-US" dirty="0"/>
              <a:t>주문내역에서 바로 확인 가능하다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72F0B53-231D-164F-9C6A-A429882FE8EC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단축키를 지원하지 않아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어플리케이션에 숙달 된다고 해도 빠르게 기능을 수행하기는 어렵지만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불필요한 반복을 막아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자주 사용하는 사용자에게 편의를 제공하고 있다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C94FE2-50B1-FC41-9D03-2942B2B8FF3D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9643A6-B07F-074B-B894-4EDF4BA683CA}"/>
              </a:ext>
            </a:extLst>
          </p:cNvPr>
          <p:cNvSpPr txBox="1"/>
          <p:nvPr/>
        </p:nvSpPr>
        <p:spPr>
          <a:xfrm>
            <a:off x="3968008" y="2675202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b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D4FDD1-B474-1B4D-B0F8-44BEE6ABAB5B}"/>
              </a:ext>
            </a:extLst>
          </p:cNvPr>
          <p:cNvSpPr txBox="1"/>
          <p:nvPr/>
        </p:nvSpPr>
        <p:spPr>
          <a:xfrm>
            <a:off x="1412049" y="3059827"/>
            <a:ext cx="317856" cy="41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66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706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2-8. Short-term memory of user’s must not be overloaded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8875BD-2235-9C47-B9CD-E36678FB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11</a:t>
            </a:fld>
            <a:endParaRPr kumimoji="1" lang="ko-Kore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16A7AA6-6D47-A345-9952-C58EC6CE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02" y="1586842"/>
            <a:ext cx="2109577" cy="4572000"/>
          </a:xfrm>
          <a:prstGeom prst="rect">
            <a:avLst/>
          </a:prstGeom>
          <a:effectLst/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307A6D14-3170-6A41-9C3E-6EF27B4CA4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973" y="1470577"/>
            <a:ext cx="2439054" cy="48383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DD0D9B-4B5C-0644-90CA-D45F24748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811" y="1911514"/>
            <a:ext cx="2109577" cy="4572000"/>
          </a:xfrm>
          <a:prstGeom prst="rect">
            <a:avLst/>
          </a:prstGeom>
          <a:effectLst/>
        </p:spPr>
      </p:pic>
      <p:pic>
        <p:nvPicPr>
          <p:cNvPr id="15" name="그림 14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EFC073B2-FD32-B044-85CD-99CDE9C0CB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4751" y="1785359"/>
            <a:ext cx="2397655" cy="4849902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A767F5D-A241-8C44-A564-CE6A3B9A7919}"/>
              </a:ext>
            </a:extLst>
          </p:cNvPr>
          <p:cNvSpPr/>
          <p:nvPr/>
        </p:nvSpPr>
        <p:spPr>
          <a:xfrm>
            <a:off x="5259954" y="4995447"/>
            <a:ext cx="6412674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유저들이 평소 스마트폰을 통해 다른 어플리케이션들도 사용한다는 가정하에 직관적인 디자인과 간결하지만 확실한 기능설명으로 한번 사용법을 익히면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시간이 지나도 추가적인 학습은 필요 없을 것 같다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8037D3-07AC-0A4A-95C9-86C0B1BA36D4}"/>
              </a:ext>
            </a:extLst>
          </p:cNvPr>
          <p:cNvSpPr txBox="1"/>
          <p:nvPr/>
        </p:nvSpPr>
        <p:spPr>
          <a:xfrm>
            <a:off x="5339470" y="2413337"/>
            <a:ext cx="6117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kumimoji="1" lang="ko-KR" altLang="en-US" dirty="0"/>
              <a:t>직관적인 </a:t>
            </a:r>
            <a:r>
              <a:rPr kumimoji="1" lang="ko-KR" altLang="en-US" b="1" dirty="0"/>
              <a:t>로고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단어</a:t>
            </a:r>
            <a:r>
              <a:rPr kumimoji="1" lang="ko-KR" altLang="en-US" dirty="0"/>
              <a:t> 등을 활용하여 설계 및 개발된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로 구성되었다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  <a:p>
            <a:pPr marL="342900" indent="-342900">
              <a:buFont typeface="+mj-lt"/>
              <a:buAutoNum type="alphaLcPeriod"/>
            </a:pPr>
            <a:r>
              <a:rPr kumimoji="1" lang="ko-KR" altLang="en-US" dirty="0"/>
              <a:t>버튼 내부에 기능</a:t>
            </a:r>
            <a:r>
              <a:rPr kumimoji="1" lang="en-US" altLang="ko-KR" dirty="0"/>
              <a:t> </a:t>
            </a:r>
            <a:r>
              <a:rPr kumimoji="1" lang="ko-KR" altLang="en-US" dirty="0"/>
              <a:t>명 뿐 아니라 </a:t>
            </a:r>
            <a:r>
              <a:rPr kumimoji="1" lang="ko-KR" altLang="en-US" b="1" dirty="0"/>
              <a:t>기능의 간단한 소개</a:t>
            </a:r>
            <a:r>
              <a:rPr kumimoji="1" lang="ko-KR" altLang="en-US" dirty="0"/>
              <a:t>를 추가하였다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542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C9B791-4FEA-E646-B430-CA107FCF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결론</a:t>
            </a:r>
            <a:endParaRPr lang="ko-Kore-KR" altLang="en-US" sz="28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7055227-A294-024A-9948-C073291B9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0" b="25550"/>
          <a:stretch/>
        </p:blipFill>
        <p:spPr>
          <a:xfrm>
            <a:off x="4695089" y="1192192"/>
            <a:ext cx="2801818" cy="63656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EBD4AD-F790-4044-B804-FF0AA5EE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12</a:t>
            </a:fld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C54BE-912D-3547-8DA9-19C38E870C15}"/>
              </a:ext>
            </a:extLst>
          </p:cNvPr>
          <p:cNvSpPr txBox="1"/>
          <p:nvPr/>
        </p:nvSpPr>
        <p:spPr>
          <a:xfrm>
            <a:off x="2139460" y="2109033"/>
            <a:ext cx="77255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대부분의 </a:t>
            </a:r>
            <a:r>
              <a:rPr kumimoji="1" lang="en-US" altLang="ko-KR" dirty="0"/>
              <a:t>Golden</a:t>
            </a:r>
            <a:r>
              <a:rPr kumimoji="1" lang="ko-KR" altLang="en-US" dirty="0"/>
              <a:t> </a:t>
            </a:r>
            <a:r>
              <a:rPr kumimoji="1" lang="en-US" altLang="ko-KR" dirty="0"/>
              <a:t>Rule</a:t>
            </a:r>
            <a:r>
              <a:rPr kumimoji="1" lang="ko-KR" altLang="en-US" dirty="0"/>
              <a:t>을 만족하고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일부 </a:t>
            </a:r>
            <a:r>
              <a:rPr kumimoji="1" lang="en-US" altLang="ko-KR" dirty="0"/>
              <a:t>Golden Rule</a:t>
            </a:r>
            <a:r>
              <a:rPr kumimoji="1" lang="ko-KR" altLang="en-US" dirty="0"/>
              <a:t>이 완벽히 적용되지 않은 일부 기능의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스마트폰의 </a:t>
            </a:r>
            <a:r>
              <a:rPr kumimoji="1" lang="ko-KR" altLang="en-US" b="1" dirty="0"/>
              <a:t>터치</a:t>
            </a:r>
            <a:r>
              <a:rPr kumimoji="1" lang="en-US" altLang="ko-KR" b="1" dirty="0"/>
              <a:t>UI</a:t>
            </a:r>
            <a:r>
              <a:rPr kumimoji="1" lang="ko-KR" altLang="en-US" b="1" dirty="0"/>
              <a:t>의 특성</a:t>
            </a:r>
            <a:r>
              <a:rPr kumimoji="1" lang="ko-KR" altLang="en-US" dirty="0"/>
              <a:t>을 고려한 설계이거나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사용자 편의</a:t>
            </a:r>
            <a:r>
              <a:rPr kumimoji="1" lang="ko-KR" altLang="en-US" dirty="0"/>
              <a:t>를 위한 기능이었다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UI</a:t>
            </a:r>
            <a:r>
              <a:rPr kumimoji="1" lang="ko-KR" altLang="en-US" dirty="0"/>
              <a:t> 디자인으로 유명한 배달의 민족이지만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단순히 디자인적 요소만 뛰어난 것이 아니라 그 속의 </a:t>
            </a:r>
            <a:r>
              <a:rPr kumimoji="1" lang="ko-KR" altLang="en-US" b="1" dirty="0"/>
              <a:t>기능적인 부분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사용자의 편의</a:t>
            </a:r>
            <a:r>
              <a:rPr kumimoji="1" lang="ko-KR" altLang="en-US" dirty="0"/>
              <a:t>에 대한 많은 고민이 있었음을 알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특히 </a:t>
            </a:r>
            <a:r>
              <a:rPr kumimoji="1" lang="en-US" altLang="ko-KR" b="1" dirty="0"/>
              <a:t>Error message</a:t>
            </a:r>
            <a:r>
              <a:rPr kumimoji="1" lang="ko-KR" altLang="en-US" dirty="0"/>
              <a:t>나 </a:t>
            </a:r>
            <a:r>
              <a:rPr kumimoji="1" lang="en-US" altLang="ko-KR" b="1" dirty="0"/>
              <a:t>Feedback</a:t>
            </a:r>
            <a:r>
              <a:rPr kumimoji="1" lang="ko-KR" altLang="en-US" dirty="0"/>
              <a:t>의 디자인을 구분하지 않고 사용하는데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유저들의 경우 </a:t>
            </a:r>
            <a:r>
              <a:rPr kumimoji="1" lang="en-US" altLang="ko-KR" b="1" dirty="0"/>
              <a:t>Error</a:t>
            </a:r>
            <a:r>
              <a:rPr kumimoji="1" lang="ko-KR" altLang="en-US" dirty="0"/>
              <a:t>에 대한 거부감이 있을 수 있기 때문에 </a:t>
            </a:r>
            <a:r>
              <a:rPr kumimoji="1" lang="en-US" altLang="ko-KR" b="1" dirty="0"/>
              <a:t>Feedback</a:t>
            </a:r>
            <a:r>
              <a:rPr kumimoji="1" lang="ko-KR" altLang="en-US" dirty="0"/>
              <a:t>과 같은 형태로 </a:t>
            </a:r>
            <a:r>
              <a:rPr kumimoji="1" lang="en-US" altLang="ko-KR" b="1" dirty="0"/>
              <a:t>Error message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제공하는 것으로 보인다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</a:t>
            </a:r>
            <a:r>
              <a:rPr kumimoji="1" lang="en-US" altLang="ko-KR" dirty="0"/>
              <a:t>message</a:t>
            </a:r>
            <a:r>
              <a:rPr kumimoji="1" lang="ko-KR" altLang="en-US" dirty="0"/>
              <a:t>들을 상황에 따라 다양하게 만들고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위치를 다르게 하거나</a:t>
            </a:r>
            <a:r>
              <a:rPr kumimoji="1" lang="en-US" altLang="ko-KR" dirty="0"/>
              <a:t>, </a:t>
            </a:r>
            <a:r>
              <a:rPr kumimoji="1" lang="ko-KR" altLang="en-US" b="1" dirty="0"/>
              <a:t>여러 이미지</a:t>
            </a:r>
            <a:r>
              <a:rPr kumimoji="1" lang="ko-KR" altLang="en-US" dirty="0"/>
              <a:t>들을 활용하는 부분에서 유저 입장에서 유저들의 </a:t>
            </a:r>
            <a:r>
              <a:rPr kumimoji="1" lang="en-US" altLang="ko-KR" b="1" dirty="0"/>
              <a:t>Mental Model</a:t>
            </a:r>
            <a:r>
              <a:rPr kumimoji="1" lang="ko-KR" altLang="en-US" dirty="0"/>
              <a:t>을 고려하며 설계한 디자인이라는 것을 느낄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6131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D6CEC-920C-AD48-B8AC-DA6E0D7C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597"/>
          </a:xfrm>
        </p:spPr>
        <p:txBody>
          <a:bodyPr>
            <a:normAutofit fontScale="90000"/>
          </a:bodyPr>
          <a:lstStyle/>
          <a:p>
            <a:r>
              <a:rPr kumimoji="1" lang="en-US" altLang="ko-KR" b="1" dirty="0">
                <a:latin typeface="+mn-lt"/>
              </a:rPr>
              <a:t>Contents</a:t>
            </a:r>
            <a:endParaRPr kumimoji="1" lang="ko-Kore-KR" altLang="en-US" b="1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F427B-039C-EF48-8845-82A00E52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961" y="1482286"/>
            <a:ext cx="6928339" cy="451782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1. </a:t>
            </a:r>
            <a:r>
              <a:rPr kumimoji="1" lang="ko-KR" altLang="en-US" sz="1800" b="1" dirty="0">
                <a:latin typeface="+mj-ea"/>
              </a:rPr>
              <a:t>배달의 민족 제품소개</a:t>
            </a:r>
            <a:endParaRPr kumimoji="1" lang="en-US" altLang="ko-KR" sz="1800" b="1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2. </a:t>
            </a:r>
            <a:r>
              <a:rPr kumimoji="1" lang="en-US" altLang="ko-KR" sz="1800" b="1" dirty="0" err="1">
                <a:latin typeface="+mj-ea"/>
              </a:rPr>
              <a:t>Shneiderman’s</a:t>
            </a:r>
            <a:r>
              <a:rPr kumimoji="1" lang="en-US" altLang="ko-KR" sz="1800" b="1" dirty="0">
                <a:latin typeface="+mj-ea"/>
              </a:rPr>
              <a:t> ’Golden Rules’ for good design(REF 3C 2S)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2-1.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R</a:t>
            </a:r>
            <a:r>
              <a:rPr kumimoji="1" lang="en-US" altLang="ko-KR" sz="1400" b="1" dirty="0">
                <a:latin typeface="+mj-ea"/>
              </a:rPr>
              <a:t>eversal of user’s actions should be easy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2-2.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E</a:t>
            </a:r>
            <a:r>
              <a:rPr kumimoji="1" lang="en-US" altLang="ko-KR" sz="1400" b="1" dirty="0">
                <a:latin typeface="+mj-ea"/>
              </a:rPr>
              <a:t>rrors correction in a simple way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2-3.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F</a:t>
            </a:r>
            <a:r>
              <a:rPr kumimoji="1" lang="en-US" altLang="ko-KR" sz="1400" b="1" dirty="0">
                <a:latin typeface="+mj-ea"/>
              </a:rPr>
              <a:t>eedback to user implemented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1400" b="1" dirty="0">
              <a:latin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2-4.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ontrol to user – not system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2-5.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onsistency in screen design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2-6.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1400" b="1" dirty="0">
                <a:latin typeface="+mj-ea"/>
              </a:rPr>
              <a:t>losure of dialogues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1400" b="1" dirty="0">
              <a:latin typeface="+mj-ea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2-7.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S</a:t>
            </a:r>
            <a:r>
              <a:rPr kumimoji="1" lang="en-US" altLang="ko-KR" sz="1400" b="1" dirty="0">
                <a:latin typeface="+mj-ea"/>
              </a:rPr>
              <a:t>hortcuts for users provided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+mj-ea"/>
              </a:rPr>
              <a:t>2-8. </a:t>
            </a:r>
            <a:r>
              <a:rPr kumimoji="1" lang="en-US" altLang="ko-KR" sz="1400" b="1" dirty="0">
                <a:solidFill>
                  <a:srgbClr val="FF0000"/>
                </a:solidFill>
                <a:latin typeface="+mj-ea"/>
              </a:rPr>
              <a:t>S</a:t>
            </a:r>
            <a:r>
              <a:rPr kumimoji="1" lang="en-US" altLang="ko-KR" sz="1400" b="1" dirty="0">
                <a:latin typeface="+mj-ea"/>
              </a:rPr>
              <a:t>hort-term memory of user’s must not be overloaded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600" b="1" dirty="0">
              <a:latin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800" b="1" dirty="0">
                <a:latin typeface="+mj-ea"/>
              </a:rPr>
              <a:t>3. </a:t>
            </a:r>
            <a:r>
              <a:rPr kumimoji="1" lang="ko-KR" altLang="en-US" sz="1800" b="1" dirty="0">
                <a:latin typeface="+mj-ea"/>
              </a:rPr>
              <a:t>결론</a:t>
            </a:r>
            <a:endParaRPr kumimoji="1" lang="en-US" altLang="ko-KR" sz="1800" b="1" dirty="0">
              <a:latin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834885-29F8-1244-8FA0-89C1279356F4}"/>
              </a:ext>
            </a:extLst>
          </p:cNvPr>
          <p:cNvGrpSpPr/>
          <p:nvPr/>
        </p:nvGrpSpPr>
        <p:grpSpPr>
          <a:xfrm rot="472803">
            <a:off x="303644" y="1612365"/>
            <a:ext cx="2126820" cy="3328775"/>
            <a:chOff x="524211" y="1790700"/>
            <a:chExt cx="2659456" cy="41624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B11C8C3-6994-394F-BC69-3F9137A9C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11" y="1790700"/>
              <a:ext cx="1460220" cy="28575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9DC80C-DD55-B841-A286-8E3BA89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575" y="4124325"/>
              <a:ext cx="1631092" cy="1828800"/>
            </a:xfrm>
            <a:prstGeom prst="rect">
              <a:avLst/>
            </a:prstGeom>
          </p:spPr>
        </p:pic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A465502-CF49-CA4D-AA5F-C58E90BA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2</a:t>
            </a:fld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D81A22-A413-4C44-8EEA-0E4A11CB95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8205" y="4397278"/>
            <a:ext cx="4182885" cy="24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3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EC9B791-4FEA-E646-B430-CA107FCF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배달의 민족 제품 소개</a:t>
            </a:r>
            <a:endParaRPr lang="ko-Kore-KR" altLang="en-US" sz="2800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7055227-A294-024A-9948-C073291B9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50" b="25550"/>
          <a:stretch/>
        </p:blipFill>
        <p:spPr>
          <a:xfrm>
            <a:off x="1119346" y="1310822"/>
            <a:ext cx="3883578" cy="8823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8881E3-DA7A-4F4B-A510-807ED1C53EEE}"/>
              </a:ext>
            </a:extLst>
          </p:cNvPr>
          <p:cNvSpPr txBox="1"/>
          <p:nvPr/>
        </p:nvSpPr>
        <p:spPr>
          <a:xfrm>
            <a:off x="1573958" y="2323433"/>
            <a:ext cx="9567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스타트업</a:t>
            </a:r>
            <a:r>
              <a:rPr kumimoji="1" lang="ko-KR" altLang="en-US" dirty="0"/>
              <a:t> 기업인 </a:t>
            </a:r>
            <a:r>
              <a:rPr kumimoji="1" lang="en-US" altLang="ko-KR" dirty="0"/>
              <a:t>‘</a:t>
            </a:r>
            <a:r>
              <a:rPr kumimoji="1" lang="ko-KR" altLang="en-US" b="1" dirty="0"/>
              <a:t>우아한 형제들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에서 서비스 하고 있는 </a:t>
            </a:r>
            <a:r>
              <a:rPr kumimoji="1" lang="ko-KR" altLang="en-US" b="1" dirty="0"/>
              <a:t>배달 플랫폼 어플리케이션</a:t>
            </a:r>
            <a:endParaRPr kumimoji="1" lang="en-US" altLang="ko-KR" b="1" dirty="0"/>
          </a:p>
          <a:p>
            <a:r>
              <a:rPr kumimoji="1" lang="ko-KR" altLang="en-US" b="1" dirty="0"/>
              <a:t>감각적인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디자인</a:t>
            </a:r>
            <a:r>
              <a:rPr kumimoji="1" lang="ko-KR" altLang="en-US" dirty="0"/>
              <a:t>으로 유명하다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주로 </a:t>
            </a:r>
            <a:r>
              <a:rPr kumimoji="1" lang="ko-KR" altLang="en-US" b="1" dirty="0"/>
              <a:t>배달 음식을 주문</a:t>
            </a:r>
            <a:r>
              <a:rPr kumimoji="1" lang="ko-KR" altLang="en-US" dirty="0"/>
              <a:t>하거나 </a:t>
            </a:r>
            <a:r>
              <a:rPr kumimoji="1" lang="ko-KR" altLang="en-US" b="1" dirty="0"/>
              <a:t>포장</a:t>
            </a:r>
            <a:r>
              <a:rPr kumimoji="1" lang="ko-KR" altLang="en-US" dirty="0"/>
              <a:t> 주문할 때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최근에는 </a:t>
            </a:r>
            <a:r>
              <a:rPr kumimoji="1" lang="en-US" altLang="ko-KR" dirty="0"/>
              <a:t>BM</a:t>
            </a:r>
            <a:r>
              <a:rPr kumimoji="1" lang="ko-KR" altLang="en-US" dirty="0"/>
              <a:t>모델을 확장하여  </a:t>
            </a:r>
            <a:r>
              <a:rPr kumimoji="1" lang="ko-KR" altLang="en-US" b="1" dirty="0"/>
              <a:t>쇼핑 라이브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선물하기</a:t>
            </a:r>
            <a:r>
              <a:rPr kumimoji="1" lang="ko-KR" altLang="en-US" dirty="0"/>
              <a:t> 등 다양한 추가 서비스도 제공하고 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6A5846-DCAF-9141-9177-ABA131379AAB}"/>
              </a:ext>
            </a:extLst>
          </p:cNvPr>
          <p:cNvSpPr txBox="1"/>
          <p:nvPr/>
        </p:nvSpPr>
        <p:spPr>
          <a:xfrm>
            <a:off x="1119346" y="3977570"/>
            <a:ext cx="13260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/>
              <a:t>주요</a:t>
            </a:r>
            <a:r>
              <a:rPr kumimoji="1" lang="ko-KR" altLang="en-US" sz="2000" b="1" dirty="0"/>
              <a:t> 기능 </a:t>
            </a:r>
            <a:endParaRPr kumimoji="1" lang="en-US" altLang="ko-KR" sz="2000" b="1" dirty="0"/>
          </a:p>
          <a:p>
            <a:endParaRPr kumimoji="1" lang="ko-Kore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023610A-0A85-8E47-8145-4B4448EA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3</a:t>
            </a:fld>
            <a:endParaRPr kumimoji="1" lang="ko-Kore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1BA25C-B5F8-9549-8902-5B7393764B73}"/>
              </a:ext>
            </a:extLst>
          </p:cNvPr>
          <p:cNvGrpSpPr/>
          <p:nvPr/>
        </p:nvGrpSpPr>
        <p:grpSpPr>
          <a:xfrm>
            <a:off x="6454038" y="4431609"/>
            <a:ext cx="4140390" cy="1818166"/>
            <a:chOff x="6454038" y="4431609"/>
            <a:chExt cx="4140390" cy="181816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2580CA-C7E0-8042-9359-148B56E202F3}"/>
                </a:ext>
              </a:extLst>
            </p:cNvPr>
            <p:cNvSpPr txBox="1"/>
            <p:nvPr/>
          </p:nvSpPr>
          <p:spPr>
            <a:xfrm>
              <a:off x="7708941" y="4650015"/>
              <a:ext cx="2885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dirty="0" err="1"/>
                <a:t>초특가</a:t>
              </a:r>
              <a:r>
                <a:rPr kumimoji="1" lang="ko-KR" altLang="en-US" dirty="0"/>
                <a:t> 라이브 </a:t>
              </a:r>
              <a:r>
                <a:rPr kumimoji="1" lang="ko-KR" altLang="en-US" b="1" dirty="0"/>
                <a:t>쇼핑 라이브</a:t>
              </a:r>
              <a:endParaRPr kumimoji="1" lang="en-US" altLang="ko-KR" b="1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83FA7C-2314-1B4F-98A1-775BCEACB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2" t="56912" r="50924" b="27520"/>
            <a:stretch/>
          </p:blipFill>
          <p:spPr>
            <a:xfrm>
              <a:off x="6454038" y="4431609"/>
              <a:ext cx="1099006" cy="8061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DDFD547-350E-AB49-B991-B448EB8C0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53" t="56822" r="3253" b="26495"/>
            <a:stretch/>
          </p:blipFill>
          <p:spPr>
            <a:xfrm>
              <a:off x="6454038" y="5385894"/>
              <a:ext cx="1099006" cy="86388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DDD744-873A-ED43-B78D-FD2789A61B5D}"/>
                </a:ext>
              </a:extLst>
            </p:cNvPr>
            <p:cNvSpPr txBox="1"/>
            <p:nvPr/>
          </p:nvSpPr>
          <p:spPr>
            <a:xfrm>
              <a:off x="7708941" y="5633169"/>
              <a:ext cx="25701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dirty="0"/>
                <a:t>배민 </a:t>
              </a:r>
              <a:r>
                <a:rPr kumimoji="1" lang="ko-KR" altLang="en-US" b="1" dirty="0"/>
                <a:t>선물하기</a:t>
              </a:r>
              <a:endParaRPr kumimoji="1" lang="en-US" altLang="ko-KR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D5B2CA-39F6-7343-893A-207E9AD6C5B0}"/>
              </a:ext>
            </a:extLst>
          </p:cNvPr>
          <p:cNvGrpSpPr/>
          <p:nvPr/>
        </p:nvGrpSpPr>
        <p:grpSpPr>
          <a:xfrm>
            <a:off x="2247165" y="4368068"/>
            <a:ext cx="3523615" cy="1946869"/>
            <a:chOff x="2247165" y="4368068"/>
            <a:chExt cx="3523615" cy="194686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E5E511-B82F-1F45-A55C-24FB9981270F}"/>
                </a:ext>
              </a:extLst>
            </p:cNvPr>
            <p:cNvSpPr txBox="1"/>
            <p:nvPr/>
          </p:nvSpPr>
          <p:spPr>
            <a:xfrm>
              <a:off x="3326912" y="4650015"/>
              <a:ext cx="195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/>
                <a:t>포장</a:t>
              </a:r>
              <a:r>
                <a:rPr kumimoji="1" lang="ko-KR" altLang="en-US" dirty="0"/>
                <a:t> 및 </a:t>
              </a:r>
              <a:r>
                <a:rPr kumimoji="1" lang="ko-KR" altLang="en-US" b="1" dirty="0"/>
                <a:t>배달</a:t>
              </a:r>
              <a:r>
                <a:rPr kumimoji="1" lang="ko-KR" altLang="en-US" dirty="0"/>
                <a:t> 주문</a:t>
              </a:r>
              <a:endParaRPr kumimoji="1" lang="en-US" altLang="ko-KR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C2B10A-FBCF-114A-A399-D2E3C67E3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81" t="19815" r="50625" b="56851"/>
            <a:stretch/>
          </p:blipFill>
          <p:spPr>
            <a:xfrm>
              <a:off x="2300110" y="4368068"/>
              <a:ext cx="848793" cy="9332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EFBEB6-C4EB-6D47-B617-063AEF76A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967" t="19277" r="2408" b="55998"/>
            <a:stretch/>
          </p:blipFill>
          <p:spPr>
            <a:xfrm>
              <a:off x="2247165" y="5320733"/>
              <a:ext cx="902212" cy="99420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8650F1-533E-6B41-8387-F9FA7B809A5C}"/>
                </a:ext>
              </a:extLst>
            </p:cNvPr>
            <p:cNvSpPr txBox="1"/>
            <p:nvPr/>
          </p:nvSpPr>
          <p:spPr>
            <a:xfrm>
              <a:off x="3205852" y="5633169"/>
              <a:ext cx="25649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dirty="0"/>
                <a:t>한집만 배달하는 </a:t>
              </a:r>
              <a:r>
                <a:rPr kumimoji="1" lang="ko-KR" altLang="en-US" b="1" dirty="0"/>
                <a:t>배민</a:t>
              </a:r>
              <a:r>
                <a:rPr kumimoji="1" lang="en-US" altLang="ko-KR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31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6067 -0.0030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DC0B08A-7AE0-414A-8567-FA43F1EF13A7}"/>
              </a:ext>
            </a:extLst>
          </p:cNvPr>
          <p:cNvSpPr txBox="1"/>
          <p:nvPr/>
        </p:nvSpPr>
        <p:spPr>
          <a:xfrm>
            <a:off x="4496323" y="1833244"/>
            <a:ext cx="6497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메뉴를 </a:t>
            </a:r>
            <a:r>
              <a:rPr kumimoji="1" lang="ko-KR" altLang="en-US" b="1" dirty="0"/>
              <a:t>잘못 선택</a:t>
            </a:r>
            <a:r>
              <a:rPr kumimoji="1" lang="ko-KR" altLang="en-US" dirty="0"/>
              <a:t>한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장바구니에서 </a:t>
            </a:r>
            <a:r>
              <a:rPr kumimoji="1" lang="en-US" altLang="ko-KR" b="1" dirty="0"/>
              <a:t>X</a:t>
            </a:r>
            <a:r>
              <a:rPr kumimoji="1" lang="ko-KR" altLang="en-US" b="1" dirty="0"/>
              <a:t> 버튼</a:t>
            </a:r>
            <a:r>
              <a:rPr kumimoji="1" lang="ko-KR" altLang="en-US" dirty="0"/>
              <a:t>으로 간단하게 취소할 수 있다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b="1" dirty="0"/>
              <a:t>주문을 잘못</a:t>
            </a:r>
            <a:r>
              <a:rPr kumimoji="1" lang="ko-KR" altLang="en-US" dirty="0"/>
              <a:t>한 경우에도 취소가 가능하다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7F6CC72-5BAD-0F43-AFA4-91A398C9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33321"/>
            <a:ext cx="2109576" cy="4572000"/>
          </a:xfrm>
          <a:prstGeom prst="rect">
            <a:avLst/>
          </a:prstGeom>
        </p:spPr>
      </p:pic>
      <p:pic>
        <p:nvPicPr>
          <p:cNvPr id="16" name="그림 15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FC2368AC-A267-2248-A9B6-9C11B8F227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2-1. Reversal of user’s actions should be easy</a:t>
            </a:r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F0509109-87A2-694E-A5C1-C251A1B9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4</a:t>
            </a:fld>
            <a:endParaRPr kumimoji="1" lang="ko-Kore-KR" altLang="en-US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0BEFA00-E2E8-E94C-B149-D282FED57209}"/>
              </a:ext>
            </a:extLst>
          </p:cNvPr>
          <p:cNvSpPr/>
          <p:nvPr/>
        </p:nvSpPr>
        <p:spPr>
          <a:xfrm>
            <a:off x="4233639" y="4995447"/>
            <a:ext cx="7438989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사용자가 잘못 행동을 취하는 경우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기본적으로는 취소가 가능하다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고객 뿐 아니라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가게를 운영하시는 분들도 사용자이기 때문에 주문 결제 이후 취소에는 조심스러울 필요가 있을 것 같다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73A45DB-8781-BD45-9C45-CD5701FFDFF0}"/>
              </a:ext>
            </a:extLst>
          </p:cNvPr>
          <p:cNvSpPr/>
          <p:nvPr/>
        </p:nvSpPr>
        <p:spPr>
          <a:xfrm>
            <a:off x="4447999" y="4810782"/>
            <a:ext cx="7507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870248-0640-0F4D-BC8A-47ABD43BE45D}"/>
              </a:ext>
            </a:extLst>
          </p:cNvPr>
          <p:cNvSpPr/>
          <p:nvPr/>
        </p:nvSpPr>
        <p:spPr>
          <a:xfrm>
            <a:off x="3293077" y="3319857"/>
            <a:ext cx="271678" cy="297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EF824-3BDD-6640-A540-9E9665F1715E}"/>
              </a:ext>
            </a:extLst>
          </p:cNvPr>
          <p:cNvSpPr txBox="1"/>
          <p:nvPr/>
        </p:nvSpPr>
        <p:spPr>
          <a:xfrm>
            <a:off x="3035155" y="3131877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7DE99-B527-264D-8733-57BFE1C40E42}"/>
              </a:ext>
            </a:extLst>
          </p:cNvPr>
          <p:cNvSpPr txBox="1"/>
          <p:nvPr/>
        </p:nvSpPr>
        <p:spPr>
          <a:xfrm>
            <a:off x="5198724" y="3013181"/>
            <a:ext cx="444350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시스템 서체 일반체"/>
              <a:buChar char="※"/>
            </a:pPr>
            <a:r>
              <a:rPr kumimoji="1" lang="ko-KR" altLang="en-US" sz="1050" dirty="0"/>
              <a:t>주문을 잘못한 경우에도 취소가 가능하지만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자영업자 분들께 피해가 갈 수 있기 때문에 실제로 진행하지는 않아 이미지가 없습니다</a:t>
            </a:r>
            <a:r>
              <a:rPr kumimoji="1" lang="en-US" altLang="ko-KR" sz="1050" dirty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764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16D922-809C-F94D-9E86-78BAB8C6D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22" y="1736016"/>
            <a:ext cx="2103120" cy="4572000"/>
          </a:xfrm>
          <a:prstGeom prst="rect">
            <a:avLst/>
          </a:prstGeom>
        </p:spPr>
      </p:pic>
      <p:pic>
        <p:nvPicPr>
          <p:cNvPr id="22" name="그림 21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17D421C8-0EC0-8D49-B421-5D7917BCC1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3461" y="1612724"/>
            <a:ext cx="2401446" cy="485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F8049E-600B-8148-9641-423299C0C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79" y="1743831"/>
            <a:ext cx="2104776" cy="4575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D0746F-2211-A448-A62B-2E330F634C40}"/>
              </a:ext>
            </a:extLst>
          </p:cNvPr>
          <p:cNvSpPr/>
          <p:nvPr/>
        </p:nvSpPr>
        <p:spPr>
          <a:xfrm>
            <a:off x="2041996" y="3886018"/>
            <a:ext cx="940562" cy="297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2-2. Errors correction in a simple way</a:t>
            </a:r>
            <a:endParaRPr kumimoji="1" lang="en-US" altLang="ko-KR" sz="1800" b="1" dirty="0">
              <a:latin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70CBFB-D976-8E48-AB7B-56A774C0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5</a:t>
            </a:fld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BF3A479-E0EC-2A4A-981E-388DF3124E64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en-US" altLang="ko-KR" sz="1400" dirty="0"/>
              <a:t>Error</a:t>
            </a:r>
            <a:r>
              <a:rPr kumimoji="1" lang="ko-KR" altLang="en-US" sz="1400" dirty="0"/>
              <a:t>가 발생하는 경우 문제를 간결하고 확실하게 전달한다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귀여운 이미지를 사용하여 유저들로 하여금 </a:t>
            </a:r>
            <a:r>
              <a:rPr kumimoji="1" lang="en-US" altLang="ko-KR" sz="1400" dirty="0"/>
              <a:t>Error</a:t>
            </a:r>
            <a:r>
              <a:rPr kumimoji="1" lang="ko-KR" altLang="en-US" sz="1400" dirty="0"/>
              <a:t> 상황이 전혀 기분 나쁘지 않게 느껴지도록 유도하였다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EDB106-4B22-794E-A2C0-E1442CB9B098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D5CC2-6EE3-0A49-8331-88DA373A7F33}"/>
              </a:ext>
            </a:extLst>
          </p:cNvPr>
          <p:cNvSpPr txBox="1"/>
          <p:nvPr/>
        </p:nvSpPr>
        <p:spPr>
          <a:xfrm>
            <a:off x="6390115" y="1833244"/>
            <a:ext cx="5362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메뉴를</a:t>
            </a:r>
            <a:r>
              <a:rPr kumimoji="1" lang="ko-KR" altLang="en-US" dirty="0"/>
              <a:t> 추가하지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장바구니를 누르려고 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메뉴를 선택</a:t>
            </a:r>
            <a:r>
              <a:rPr kumimoji="1" lang="ko-KR" altLang="en-US" dirty="0"/>
              <a:t>하라는 </a:t>
            </a:r>
            <a:r>
              <a:rPr kumimoji="1" lang="en-US" altLang="ko-KR" dirty="0"/>
              <a:t>Error message</a:t>
            </a:r>
            <a:r>
              <a:rPr kumimoji="1" lang="ko-KR" altLang="en-US" dirty="0"/>
              <a:t>가 나온다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오프라인 상황에서 </a:t>
            </a:r>
            <a:r>
              <a:rPr kumimoji="1" lang="en-US" altLang="ko-KR" dirty="0"/>
              <a:t>Error</a:t>
            </a:r>
            <a:r>
              <a:rPr kumimoji="1" lang="ko-KR" altLang="en-US" dirty="0"/>
              <a:t>가 발생하는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단순히 에러 </a:t>
            </a:r>
            <a:r>
              <a:rPr kumimoji="1" lang="ko-KR" altLang="en-US" dirty="0" err="1"/>
              <a:t>메세지만</a:t>
            </a:r>
            <a:r>
              <a:rPr kumimoji="1" lang="ko-KR" altLang="en-US" dirty="0"/>
              <a:t> 출력하는 것이 아니라 </a:t>
            </a:r>
            <a:r>
              <a:rPr kumimoji="1" lang="ko-KR" altLang="en-US" b="1" dirty="0"/>
              <a:t>이미지</a:t>
            </a:r>
            <a:r>
              <a:rPr kumimoji="1" lang="ko-KR" altLang="en-US" dirty="0"/>
              <a:t>와 함께 다시 </a:t>
            </a:r>
            <a:r>
              <a:rPr kumimoji="1" lang="en-US" altLang="ko-KR" b="1" dirty="0"/>
              <a:t>Reload</a:t>
            </a:r>
            <a:r>
              <a:rPr kumimoji="1" lang="ko-KR" altLang="en-US" b="1" dirty="0"/>
              <a:t>할 수 있는 버튼</a:t>
            </a:r>
            <a:r>
              <a:rPr kumimoji="1" lang="ko-KR" altLang="en-US" dirty="0"/>
              <a:t>을 배치하였다</a:t>
            </a:r>
            <a:r>
              <a:rPr kumimoji="1"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1BEF2-7A6A-6D4B-9EB5-C64AA60B08ED}"/>
              </a:ext>
            </a:extLst>
          </p:cNvPr>
          <p:cNvSpPr txBox="1"/>
          <p:nvPr/>
        </p:nvSpPr>
        <p:spPr>
          <a:xfrm>
            <a:off x="4061421" y="2320034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b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03710C-D6FA-C44C-9360-1E67C5FDEBCD}"/>
              </a:ext>
            </a:extLst>
          </p:cNvPr>
          <p:cNvSpPr/>
          <p:nvPr/>
        </p:nvSpPr>
        <p:spPr>
          <a:xfrm>
            <a:off x="4005880" y="2701159"/>
            <a:ext cx="2224277" cy="2764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246A03-0CD8-A841-8BB4-C1035C84D991}"/>
              </a:ext>
            </a:extLst>
          </p:cNvPr>
          <p:cNvSpPr txBox="1"/>
          <p:nvPr/>
        </p:nvSpPr>
        <p:spPr>
          <a:xfrm>
            <a:off x="1735423" y="3685963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3" name="그림 22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A72906-D012-124D-A540-121196D6740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9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736765-AEBD-3A4E-B8F2-315FCA96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802" y="1747431"/>
            <a:ext cx="2103120" cy="4572000"/>
          </a:xfrm>
          <a:prstGeom prst="rect">
            <a:avLst/>
          </a:prstGeom>
        </p:spPr>
      </p:pic>
      <p:pic>
        <p:nvPicPr>
          <p:cNvPr id="18" name="그림 17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FD69DAB5-3C1F-A74D-936C-EAD7FA93BF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3461" y="1612724"/>
            <a:ext cx="2401446" cy="485756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CCE78D7-516B-5E40-89E7-D20F1F36F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314" y="1743831"/>
            <a:ext cx="2104776" cy="4575600"/>
          </a:xfrm>
          <a:prstGeom prst="rect">
            <a:avLst/>
          </a:prstGeom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47BB2C-4180-ED48-8B92-7C00BD8A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2-3. Feedback to user implemented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72F2E5-5259-3342-B611-9AB8D35DE31D}"/>
              </a:ext>
            </a:extLst>
          </p:cNvPr>
          <p:cNvSpPr/>
          <p:nvPr/>
        </p:nvSpPr>
        <p:spPr>
          <a:xfrm>
            <a:off x="1702678" y="1928312"/>
            <a:ext cx="1597572" cy="699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02B42-147F-3C4F-BE4B-DCCFCD63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6</a:t>
            </a:fld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A3C34-6F07-9540-B62E-A0DE432EC19A}"/>
              </a:ext>
            </a:extLst>
          </p:cNvPr>
          <p:cNvSpPr txBox="1"/>
          <p:nvPr/>
        </p:nvSpPr>
        <p:spPr>
          <a:xfrm>
            <a:off x="6390115" y="1833244"/>
            <a:ext cx="5362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자동</a:t>
            </a:r>
            <a:r>
              <a:rPr kumimoji="1" lang="ko-KR" altLang="en-US" dirty="0"/>
              <a:t> 설정된 주소가 현재 스마트폰의 </a:t>
            </a:r>
            <a:r>
              <a:rPr kumimoji="1" lang="en-US" altLang="ko-KR" dirty="0"/>
              <a:t>GPS</a:t>
            </a:r>
            <a:r>
              <a:rPr kumimoji="1" lang="ko-KR" altLang="en-US" dirty="0"/>
              <a:t>와 다르면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설정된 주소를 확인할 수 있도록 </a:t>
            </a:r>
            <a:r>
              <a:rPr kumimoji="1" lang="en-US" altLang="ko-KR" b="1" dirty="0"/>
              <a:t>Feedback</a:t>
            </a:r>
            <a:r>
              <a:rPr kumimoji="1" lang="ko-KR" altLang="en-US" dirty="0"/>
              <a:t>을 준다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장바구니에 담은 음식의 총 가격이 최소 주문 금액을 넘지 못하는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아래에서 알림</a:t>
            </a:r>
            <a:r>
              <a:rPr kumimoji="1" lang="ko-KR" altLang="en-US" dirty="0"/>
              <a:t>으로 피드백을 준다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장바구니가 비어있는 경우</a:t>
            </a:r>
            <a:r>
              <a:rPr kumimoji="1" lang="en-US" altLang="ko-KR" dirty="0"/>
              <a:t> </a:t>
            </a:r>
            <a:r>
              <a:rPr kumimoji="1" lang="ko-KR" altLang="en-US" dirty="0"/>
              <a:t>텅 비었다는 </a:t>
            </a:r>
            <a:r>
              <a:rPr kumimoji="1" lang="ko-KR" altLang="en-US" b="1" dirty="0"/>
              <a:t>이미지와 문구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Feedback</a:t>
            </a:r>
            <a:r>
              <a:rPr kumimoji="1" lang="ko-KR" altLang="en-US" dirty="0"/>
              <a:t>을 준다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BBAFE8-44AA-4D4F-A29C-970835C15046}"/>
              </a:ext>
            </a:extLst>
          </p:cNvPr>
          <p:cNvSpPr/>
          <p:nvPr/>
        </p:nvSpPr>
        <p:spPr>
          <a:xfrm>
            <a:off x="4048486" y="5756754"/>
            <a:ext cx="2103120" cy="433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3A0D19-1F71-8C46-AA3B-FE8FA3DDA1FB}"/>
              </a:ext>
            </a:extLst>
          </p:cNvPr>
          <p:cNvSpPr/>
          <p:nvPr/>
        </p:nvSpPr>
        <p:spPr>
          <a:xfrm>
            <a:off x="4048486" y="3212757"/>
            <a:ext cx="2103120" cy="2010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E4CD6409-1556-1B4A-9A99-09D102AE4A93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en-US" altLang="ko-KR" sz="1400" dirty="0"/>
              <a:t>Feedback</a:t>
            </a:r>
            <a:r>
              <a:rPr kumimoji="1" lang="ko-KR" altLang="en-US" sz="1400" dirty="0"/>
              <a:t>이 다양한 위치에서 나와 통일성이 떨어진다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사용자의 시선이 가는 곳에 적절한 디자인으로 들어가 피드백에 대한 거부감이 적다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9B0CDB-B526-4E4B-8218-3D940BB9FFED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07AC3-FF47-9E4F-BAB8-2FFE3A1B2828}"/>
              </a:ext>
            </a:extLst>
          </p:cNvPr>
          <p:cNvSpPr txBox="1"/>
          <p:nvPr/>
        </p:nvSpPr>
        <p:spPr>
          <a:xfrm>
            <a:off x="1432318" y="1801633"/>
            <a:ext cx="311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866923-F6C7-5748-B3A0-023C406EBEC4}"/>
              </a:ext>
            </a:extLst>
          </p:cNvPr>
          <p:cNvSpPr txBox="1"/>
          <p:nvPr/>
        </p:nvSpPr>
        <p:spPr>
          <a:xfrm>
            <a:off x="3926314" y="2825452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c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4B19A9-7AC3-4941-8E54-01594ED24AD1}"/>
              </a:ext>
            </a:extLst>
          </p:cNvPr>
          <p:cNvSpPr txBox="1"/>
          <p:nvPr/>
        </p:nvSpPr>
        <p:spPr>
          <a:xfrm>
            <a:off x="3922008" y="5352563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b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6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3AEFAB-FB80-7C40-93B9-0FEC5FB5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43831"/>
            <a:ext cx="2103120" cy="4572000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2-4. Control to user – not system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C169A4-9E33-4C4E-B011-8C65BCBE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7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D5628-41AB-5A4B-99C2-B015642008DE}"/>
              </a:ext>
            </a:extLst>
          </p:cNvPr>
          <p:cNvSpPr txBox="1"/>
          <p:nvPr/>
        </p:nvSpPr>
        <p:spPr>
          <a:xfrm>
            <a:off x="4496323" y="2178679"/>
            <a:ext cx="6497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페이지가 넘어가거나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음식이 선택되는 등</a:t>
            </a:r>
            <a:r>
              <a:rPr kumimoji="1" lang="en-US" altLang="ko-Kore-KR" dirty="0"/>
              <a:t> </a:t>
            </a:r>
            <a:r>
              <a:rPr kumimoji="1" lang="ko-Kore-KR" altLang="en-US" b="1" dirty="0"/>
              <a:t>한번의 터치</a:t>
            </a:r>
            <a:r>
              <a:rPr kumimoji="1" lang="ko-Kore-KR" altLang="en-US" dirty="0"/>
              <a:t>에 </a:t>
            </a:r>
            <a:r>
              <a:rPr kumimoji="1" lang="ko-Kore-KR" altLang="en-US" b="1" dirty="0"/>
              <a:t>하나의 기능</a:t>
            </a:r>
            <a:r>
              <a:rPr kumimoji="1" lang="ko-Kore-KR" altLang="en-US" dirty="0"/>
              <a:t>만 동작하도록 구성되어 있다</a:t>
            </a:r>
            <a:r>
              <a:rPr kumimoji="1" lang="en-US" altLang="ko-Kore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ore-KR" dirty="0"/>
          </a:p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동작마다 </a:t>
            </a:r>
            <a:r>
              <a:rPr kumimoji="1" lang="ko-Kore-KR" altLang="en-US" b="1" dirty="0"/>
              <a:t>화면전환</a:t>
            </a:r>
            <a:r>
              <a:rPr kumimoji="1" lang="ko-Kore-KR" altLang="en-US" dirty="0"/>
              <a:t>이 페이지가 넘어가는 듯이 자연스럽게 이어진다</a:t>
            </a:r>
            <a:r>
              <a:rPr kumimoji="1" lang="en-US" altLang="ko-Kore-KR" dirty="0"/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703BA2E-C6D7-7D47-B2D3-84B3590C15D2}"/>
              </a:ext>
            </a:extLst>
          </p:cNvPr>
          <p:cNvSpPr/>
          <p:nvPr/>
        </p:nvSpPr>
        <p:spPr>
          <a:xfrm>
            <a:off x="4233639" y="4995447"/>
            <a:ext cx="7438989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ore-KR" altLang="en-US" sz="1400" dirty="0"/>
              <a:t>사용자의 입장에서는 한번 터치에 하나의 동작이 진행되는 것으로 보인다</a:t>
            </a:r>
            <a:r>
              <a:rPr kumimoji="1" lang="en-US" altLang="ko-Kore-KR" sz="1400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ore-KR" altLang="en-US" sz="1400" dirty="0"/>
              <a:t>각 동작마다 자연스러운 화면 전환이 이루어져</a:t>
            </a:r>
            <a:r>
              <a:rPr kumimoji="1" lang="en-US" altLang="ko-Kore-KR" sz="1400" dirty="0"/>
              <a:t> </a:t>
            </a:r>
            <a:r>
              <a:rPr kumimoji="1" lang="ko-Kore-KR" altLang="en-US" sz="1400" dirty="0"/>
              <a:t>터치로 인하여 화면이 전환되는 느낌을 받을 수 있다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ACCC78-E48C-FA46-AB0D-B1648801DB47}"/>
              </a:ext>
            </a:extLst>
          </p:cNvPr>
          <p:cNvSpPr/>
          <p:nvPr/>
        </p:nvSpPr>
        <p:spPr>
          <a:xfrm>
            <a:off x="4447999" y="4717061"/>
            <a:ext cx="7507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pic>
        <p:nvPicPr>
          <p:cNvPr id="11" name="그림 10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FC7B38F-90C0-EA47-91A5-0EA3EB6EA4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1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9CDCFC9-A439-2848-8E6A-F18CC3D4CE51}"/>
              </a:ext>
            </a:extLst>
          </p:cNvPr>
          <p:cNvSpPr txBox="1"/>
          <p:nvPr/>
        </p:nvSpPr>
        <p:spPr>
          <a:xfrm>
            <a:off x="4496323" y="2178679"/>
            <a:ext cx="6497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배달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배민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쇼핑 라이브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선물하기 등 모두 다른 기능이지만 </a:t>
            </a:r>
            <a:r>
              <a:rPr kumimoji="1" lang="ko-KR" altLang="en-US" b="1" dirty="0"/>
              <a:t>같은 </a:t>
            </a:r>
            <a:r>
              <a:rPr kumimoji="1" lang="ko-KR" altLang="en-US" b="1" dirty="0" err="1"/>
              <a:t>틀</a:t>
            </a:r>
            <a:r>
              <a:rPr kumimoji="1" lang="ko-KR" altLang="en-US" dirty="0" err="1"/>
              <a:t>안에서</a:t>
            </a:r>
            <a:r>
              <a:rPr kumimoji="1" lang="ko-KR" altLang="en-US" dirty="0"/>
              <a:t> 안의 내용만 변경되는 형태이고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 주요 색상이나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아이콘 디자인 등의 요소가 </a:t>
            </a:r>
            <a:r>
              <a:rPr kumimoji="1" lang="ko-KR" altLang="en-US" b="1" dirty="0"/>
              <a:t>통일성</a:t>
            </a:r>
            <a:r>
              <a:rPr kumimoji="1" lang="ko-KR" altLang="en-US" dirty="0"/>
              <a:t>이 느껴지도록 구성하였다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2E87E6-9CA5-244E-BB0E-97BDC2DF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14" y="1743831"/>
            <a:ext cx="2104776" cy="4575600"/>
          </a:xfrm>
          <a:prstGeom prst="rect">
            <a:avLst/>
          </a:prstGeom>
        </p:spPr>
      </p:pic>
      <p:pic>
        <p:nvPicPr>
          <p:cNvPr id="17" name="그림 16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8B47BB2C-4180-ED48-8B92-7C00BD8A4C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393" y="1599489"/>
            <a:ext cx="2421143" cy="4897412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2-5. Consistency in screen design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72F2E5-5259-3342-B611-9AB8D35DE31D}"/>
              </a:ext>
            </a:extLst>
          </p:cNvPr>
          <p:cNvSpPr/>
          <p:nvPr/>
        </p:nvSpPr>
        <p:spPr>
          <a:xfrm>
            <a:off x="1468314" y="2206699"/>
            <a:ext cx="2104775" cy="37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937D21-1CE6-9744-94D3-8CA77F9F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8</a:t>
            </a:fld>
            <a:endParaRPr kumimoji="1" lang="ko-Kore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1E5A1CB-DE82-654A-8A78-930F819D87E9}"/>
              </a:ext>
            </a:extLst>
          </p:cNvPr>
          <p:cNvSpPr/>
          <p:nvPr/>
        </p:nvSpPr>
        <p:spPr>
          <a:xfrm>
            <a:off x="4233639" y="4995447"/>
            <a:ext cx="7438989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색상의 사용이나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이미지의 컨셉 등 디자인적 요소가 통일성이 있다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다양한 기능을 제공하고 있음에도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자연스럽게 기능의 전환이 이어진다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2D44C7-A9EA-5E4F-8146-2671A14A4B33}"/>
              </a:ext>
            </a:extLst>
          </p:cNvPr>
          <p:cNvSpPr/>
          <p:nvPr/>
        </p:nvSpPr>
        <p:spPr>
          <a:xfrm>
            <a:off x="4447999" y="4717061"/>
            <a:ext cx="7507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B70A05-9A6D-7743-86D6-D855CDB30AA7}"/>
              </a:ext>
            </a:extLst>
          </p:cNvPr>
          <p:cNvSpPr txBox="1"/>
          <p:nvPr/>
        </p:nvSpPr>
        <p:spPr>
          <a:xfrm>
            <a:off x="1197884" y="1995978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7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C1B449-19AD-F744-BF24-0E021B8F1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9" y="1743831"/>
            <a:ext cx="2109577" cy="457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C55B5F-4113-5348-AFD9-877537AB7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802" y="1747431"/>
            <a:ext cx="2103120" cy="4572000"/>
          </a:xfrm>
          <a:prstGeom prst="rect">
            <a:avLst/>
          </a:prstGeom>
        </p:spPr>
      </p:pic>
      <p:pic>
        <p:nvPicPr>
          <p:cNvPr id="20" name="그림 19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7E9EEF91-074C-B34D-9653-C04971CDBAF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3461" y="1612724"/>
            <a:ext cx="2401446" cy="4857569"/>
          </a:xfrm>
          <a:prstGeom prst="rect">
            <a:avLst/>
          </a:prstGeom>
        </p:spPr>
      </p:pic>
      <p:pic>
        <p:nvPicPr>
          <p:cNvPr id="21" name="그림 20" descr="텍스트, 거울, 스크린샷, 액자이(가) 표시된 사진&#10;&#10;자동 생성된 설명">
            <a:extLst>
              <a:ext uri="{FF2B5EF4-FFF2-40B4-BE49-F238E27FC236}">
                <a16:creationId xmlns:a16="http://schemas.microsoft.com/office/drawing/2014/main" id="{39D295A3-1F0E-CA46-ADA1-0A7314D813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808080"/>
              </a:clrFrom>
              <a:clrTo>
                <a:srgbClr val="80808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333" y="1612724"/>
            <a:ext cx="2401446" cy="4857569"/>
          </a:xfrm>
          <a:prstGeom prst="rect">
            <a:avLst/>
          </a:prstGeom>
        </p:spPr>
      </p:pic>
      <p:sp>
        <p:nvSpPr>
          <p:cNvPr id="26" name="제목 25">
            <a:extLst>
              <a:ext uri="{FF2B5EF4-FFF2-40B4-BE49-F238E27FC236}">
                <a16:creationId xmlns:a16="http://schemas.microsoft.com/office/drawing/2014/main" id="{980BE00F-9834-8B48-81ED-D26495D6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latin typeface="+mj-ea"/>
              </a:rPr>
              <a:t>Shneiderman’s</a:t>
            </a:r>
            <a:r>
              <a:rPr kumimoji="1" lang="en-US" altLang="ko-KR" sz="2800" b="1" dirty="0">
                <a:latin typeface="+mj-ea"/>
              </a:rPr>
              <a:t> ’Golden Rules’ for good design(REF 3C 2S)</a:t>
            </a:r>
            <a:endParaRPr lang="ko-Kore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2E4E6-D46F-AE4E-8642-16D7714C5D06}"/>
              </a:ext>
            </a:extLst>
          </p:cNvPr>
          <p:cNvSpPr txBox="1"/>
          <p:nvPr/>
        </p:nvSpPr>
        <p:spPr>
          <a:xfrm>
            <a:off x="737755" y="1101246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ko-KR" b="1" dirty="0">
                <a:latin typeface="+mj-ea"/>
              </a:rPr>
              <a:t>2-6. Closure of dialogues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B5B480-7346-FE49-A048-E160F264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5FAFF-66A5-6A46-988E-8DD6CD37C922}" type="slidenum">
              <a:rPr kumimoji="1" lang="ko-Kore-KR" altLang="en-US" smtClean="0"/>
              <a:t>9</a:t>
            </a:fld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76CF26-DE68-6648-8233-6282E95F8F25}"/>
              </a:ext>
            </a:extLst>
          </p:cNvPr>
          <p:cNvSpPr/>
          <p:nvPr/>
        </p:nvSpPr>
        <p:spPr>
          <a:xfrm>
            <a:off x="4048486" y="3391824"/>
            <a:ext cx="2103120" cy="2964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06455-73FA-7E40-83D9-B622BEA7CA98}"/>
              </a:ext>
            </a:extLst>
          </p:cNvPr>
          <p:cNvSpPr txBox="1"/>
          <p:nvPr/>
        </p:nvSpPr>
        <p:spPr>
          <a:xfrm>
            <a:off x="4033118" y="3022895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b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4CD77A-2572-564A-AE6E-49E3351CCC53}"/>
              </a:ext>
            </a:extLst>
          </p:cNvPr>
          <p:cNvSpPr/>
          <p:nvPr/>
        </p:nvSpPr>
        <p:spPr>
          <a:xfrm>
            <a:off x="1476209" y="3121236"/>
            <a:ext cx="2103120" cy="1960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62B62-88E4-604B-A1AB-E1EDDE0BFA6B}"/>
              </a:ext>
            </a:extLst>
          </p:cNvPr>
          <p:cNvSpPr txBox="1"/>
          <p:nvPr/>
        </p:nvSpPr>
        <p:spPr>
          <a:xfrm>
            <a:off x="1440606" y="2740111"/>
            <a:ext cx="30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FF0000"/>
                </a:solidFill>
              </a:rPr>
              <a:t>a</a:t>
            </a:r>
            <a:endParaRPr kumimoji="1" lang="ko-Kore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E7B9C0-626C-C840-8E4E-2D3BF266CF2E}"/>
              </a:ext>
            </a:extLst>
          </p:cNvPr>
          <p:cNvSpPr txBox="1"/>
          <p:nvPr/>
        </p:nvSpPr>
        <p:spPr>
          <a:xfrm>
            <a:off x="6390115" y="2010183"/>
            <a:ext cx="53620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alphaLcPeriod"/>
            </a:pPr>
            <a:r>
              <a:rPr kumimoji="1" lang="ko-Kore-KR" altLang="en-US" dirty="0"/>
              <a:t>결재를</a:t>
            </a:r>
            <a:r>
              <a:rPr kumimoji="1" lang="ko-KR" altLang="en-US" dirty="0"/>
              <a:t> 진행 중인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결제 중 이미지와 함께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과정이 </a:t>
            </a:r>
            <a:r>
              <a:rPr kumimoji="1" lang="ko-KR" altLang="en-US" b="1" dirty="0"/>
              <a:t>진행중</a:t>
            </a:r>
            <a:r>
              <a:rPr kumimoji="1" lang="ko-KR" altLang="en-US" dirty="0"/>
              <a:t>이라는 것을 알 수 있다</a:t>
            </a:r>
            <a:r>
              <a:rPr kumimoji="1" lang="en-US" altLang="ko-KR" dirty="0"/>
              <a:t>.</a:t>
            </a:r>
          </a:p>
          <a:p>
            <a:pPr marL="400050" indent="-400050">
              <a:buFont typeface="+mj-lt"/>
              <a:buAutoNum type="alphaLcPeriod"/>
            </a:pPr>
            <a:endParaRPr kumimoji="1" lang="en-US" altLang="ko-KR" dirty="0"/>
          </a:p>
          <a:p>
            <a:pPr marL="400050" indent="-400050">
              <a:buFont typeface="+mj-lt"/>
              <a:buAutoNum type="alphaLcPeriod"/>
            </a:pPr>
            <a:r>
              <a:rPr kumimoji="1" lang="ko-KR" altLang="en-US" dirty="0"/>
              <a:t>배달이 진행 중인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은 한집만 배달한다는 특성이 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b="1" dirty="0" err="1"/>
              <a:t>배달기사의</a:t>
            </a:r>
            <a:r>
              <a:rPr kumimoji="1" lang="ko-KR" altLang="en-US" b="1" dirty="0"/>
              <a:t> 위치</a:t>
            </a:r>
            <a:r>
              <a:rPr kumimoji="1" lang="ko-KR" altLang="en-US" dirty="0"/>
              <a:t>를 실시간으로 볼 수 있다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lphaLcPeriod"/>
            </a:pPr>
            <a:endParaRPr kumimoji="1" lang="en-US" altLang="ko-KR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EA6B0EA2-AF95-0A48-9C1C-84D6A2D6528C}"/>
              </a:ext>
            </a:extLst>
          </p:cNvPr>
          <p:cNvSpPr/>
          <p:nvPr/>
        </p:nvSpPr>
        <p:spPr>
          <a:xfrm>
            <a:off x="6469630" y="4995447"/>
            <a:ext cx="5202998" cy="11520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kumimoji="1" lang="ko-KR" altLang="en-US" sz="1400" dirty="0"/>
              <a:t>결재 중의 경우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진행 중이라는 것은 알 수 있지만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진행 정도를 판단하기는 어려워 보인다</a:t>
            </a:r>
            <a:r>
              <a:rPr kumimoji="1"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400" dirty="0"/>
              <a:t>남은 시간과 </a:t>
            </a:r>
            <a:r>
              <a:rPr kumimoji="1" lang="ko-KR" altLang="en-US" sz="1400" dirty="0" err="1"/>
              <a:t>배달기사의</a:t>
            </a:r>
            <a:r>
              <a:rPr kumimoji="1" lang="ko-KR" altLang="en-US" sz="1400" dirty="0"/>
              <a:t> 위치 등 여러가지 방법으로 진행상황을 유저에게 알려준다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E2BFCC-DB89-9045-ACF9-E4DE9542D370}"/>
              </a:ext>
            </a:extLst>
          </p:cNvPr>
          <p:cNvSpPr/>
          <p:nvPr/>
        </p:nvSpPr>
        <p:spPr>
          <a:xfrm>
            <a:off x="6671632" y="4707685"/>
            <a:ext cx="7889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354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1021</Words>
  <Application>Microsoft Macintosh PowerPoint</Application>
  <PresentationFormat>와이드스크린</PresentationFormat>
  <Paragraphs>144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 with Shneiderman’s Golden Rule</vt:lpstr>
      <vt:lpstr>Contents</vt:lpstr>
      <vt:lpstr>배달의 민족 제품 소개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Shneiderman’s ’Golden Rules’ for good design(REF 3C 2S)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김지섭</dc:creator>
  <cp:lastModifiedBy>김지섭</cp:lastModifiedBy>
  <cp:revision>28</cp:revision>
  <dcterms:created xsi:type="dcterms:W3CDTF">2021-09-24T22:54:21Z</dcterms:created>
  <dcterms:modified xsi:type="dcterms:W3CDTF">2021-10-14T05:16:26Z</dcterms:modified>
</cp:coreProperties>
</file>